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12192000"/>
  <p:notesSz cx="12192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40332" y="2468372"/>
            <a:ext cx="743521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061085"/>
            <a:ext cx="10358120" cy="3916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3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3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3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3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37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176" y="6484620"/>
              <a:ext cx="231648" cy="2301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232" y="2090927"/>
              <a:ext cx="851154" cy="5676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8779" y="2090927"/>
              <a:ext cx="614933" cy="56768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40332" y="2161794"/>
            <a:ext cx="8115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Buổi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ahoma"/>
                <a:cs typeface="Tahoma"/>
              </a:rPr>
              <a:t>3: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30224" y="2362200"/>
            <a:ext cx="7881620" cy="790575"/>
            <a:chOff x="1030224" y="2362200"/>
            <a:chExt cx="7881620" cy="79057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224" y="2362200"/>
              <a:ext cx="2228850" cy="790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9400" y="2429256"/>
              <a:ext cx="489978" cy="6835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0172" y="2429256"/>
              <a:ext cx="924305" cy="6835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5284" y="2429256"/>
              <a:ext cx="489978" cy="6835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47872" y="2362200"/>
              <a:ext cx="846581" cy="7901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06596" y="2362200"/>
              <a:ext cx="4904994" cy="790194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80"/>
              <a:t>Spark</a:t>
            </a:r>
            <a:r>
              <a:rPr dirty="0" spc="-175"/>
              <a:t> </a:t>
            </a:r>
            <a:r>
              <a:rPr dirty="0" spc="-80"/>
              <a:t>SQL</a:t>
            </a:r>
            <a:r>
              <a:rPr dirty="0" spc="-145"/>
              <a:t> </a:t>
            </a:r>
            <a:r>
              <a:rPr dirty="0" sz="2400" spc="-285" b="0">
                <a:latin typeface="Tahoma"/>
                <a:cs typeface="Tahoma"/>
              </a:rPr>
              <a:t>(</a:t>
            </a:r>
            <a:r>
              <a:rPr dirty="0" sz="2400" spc="25" b="0">
                <a:latin typeface="Tahoma"/>
                <a:cs typeface="Tahoma"/>
              </a:rPr>
              <a:t>tiếp</a:t>
            </a:r>
            <a:r>
              <a:rPr dirty="0" sz="2400" spc="-280" b="0">
                <a:latin typeface="Tahoma"/>
                <a:cs typeface="Tahoma"/>
              </a:rPr>
              <a:t>)</a:t>
            </a:r>
            <a:r>
              <a:rPr dirty="0" sz="2400" spc="-110" b="0">
                <a:latin typeface="Tahoma"/>
                <a:cs typeface="Tahoma"/>
              </a:rPr>
              <a:t> </a:t>
            </a:r>
            <a:r>
              <a:rPr dirty="0" spc="-165"/>
              <a:t>v</a:t>
            </a:r>
            <a:r>
              <a:rPr dirty="0" spc="-175"/>
              <a:t>à</a:t>
            </a:r>
            <a:r>
              <a:rPr dirty="0" spc="-170"/>
              <a:t> </a:t>
            </a:r>
            <a:r>
              <a:rPr dirty="0" spc="-180"/>
              <a:t>Spark</a:t>
            </a:r>
            <a:r>
              <a:rPr dirty="0" spc="-175"/>
              <a:t> </a:t>
            </a:r>
            <a:r>
              <a:rPr dirty="0" spc="-150"/>
              <a:t>Struc</a:t>
            </a:r>
            <a:r>
              <a:rPr dirty="0" spc="-135"/>
              <a:t>t</a:t>
            </a:r>
            <a:r>
              <a:rPr dirty="0" spc="-165"/>
              <a:t>ured</a:t>
            </a:r>
            <a:r>
              <a:rPr dirty="0" spc="-135"/>
              <a:t> </a:t>
            </a:r>
            <a:r>
              <a:rPr dirty="0" spc="-190"/>
              <a:t>Streaming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40332" y="3341623"/>
            <a:ext cx="8233409" cy="22904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har char="-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Using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in SparkSQL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dirty="0" sz="2000" spc="-5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Catalog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Stream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Processing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 Concept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Structured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Streaming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Fundamentals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Xây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dựng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ứng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dụng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xử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lý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luồng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dữ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liệu</a:t>
            </a:r>
            <a:r>
              <a:rPr dirty="0" sz="2000" spc="3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với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Structured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Streaming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Segoe UI"/>
              <a:cs typeface="Segoe UI"/>
            </a:endParaRPr>
          </a:p>
          <a:p>
            <a:pPr marL="6604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Nguyễn</a:t>
            </a:r>
            <a:r>
              <a:rPr dirty="0" sz="18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Chí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Thanh</a:t>
            </a:r>
            <a:r>
              <a:rPr dirty="0" sz="1800" spc="-4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–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Ban</a:t>
            </a:r>
            <a:r>
              <a:rPr dirty="0" sz="18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Quản</a:t>
            </a:r>
            <a:r>
              <a:rPr dirty="0" sz="18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trị</a:t>
            </a:r>
            <a:r>
              <a:rPr dirty="0" sz="18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Dữ</a:t>
            </a:r>
            <a:r>
              <a:rPr dirty="0" sz="18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liệu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522541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85">
                <a:solidFill>
                  <a:srgbClr val="2B85AD"/>
                </a:solidFill>
              </a:rPr>
              <a:t>St</a:t>
            </a:r>
            <a:r>
              <a:rPr dirty="0" sz="3200" spc="-145">
                <a:solidFill>
                  <a:srgbClr val="2B85AD"/>
                </a:solidFill>
              </a:rPr>
              <a:t>r</a:t>
            </a:r>
            <a:r>
              <a:rPr dirty="0" sz="3200" spc="-254">
                <a:solidFill>
                  <a:srgbClr val="2B85AD"/>
                </a:solidFill>
              </a:rPr>
              <a:t>eam</a:t>
            </a:r>
            <a:r>
              <a:rPr dirty="0" sz="3200" spc="-220">
                <a:solidFill>
                  <a:srgbClr val="2B85AD"/>
                </a:solidFill>
              </a:rPr>
              <a:t> </a:t>
            </a:r>
            <a:r>
              <a:rPr dirty="0" sz="3200" spc="-155">
                <a:solidFill>
                  <a:srgbClr val="2B85AD"/>
                </a:solidFill>
              </a:rPr>
              <a:t>Process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80">
                <a:solidFill>
                  <a:srgbClr val="2B85AD"/>
                </a:solidFill>
              </a:rPr>
              <a:t>at</a:t>
            </a:r>
            <a:r>
              <a:rPr dirty="0" sz="3200" spc="-210">
                <a:solidFill>
                  <a:srgbClr val="2B85AD"/>
                </a:solidFill>
              </a:rPr>
              <a:t> </a:t>
            </a:r>
            <a:r>
              <a:rPr dirty="0" sz="3200" spc="-75">
                <a:solidFill>
                  <a:srgbClr val="2B85AD"/>
                </a:solidFill>
              </a:rPr>
              <a:t>Viet</a:t>
            </a:r>
            <a:r>
              <a:rPr dirty="0" sz="3200" spc="-55">
                <a:solidFill>
                  <a:srgbClr val="2B85AD"/>
                </a:solidFill>
              </a:rPr>
              <a:t>t</a:t>
            </a:r>
            <a:r>
              <a:rPr dirty="0" sz="3200" spc="-155">
                <a:solidFill>
                  <a:srgbClr val="2B85AD"/>
                </a:solidFill>
              </a:rPr>
              <a:t>el</a:t>
            </a:r>
            <a:r>
              <a:rPr dirty="0" sz="3200" spc="-265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(1)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061085"/>
            <a:ext cx="6358255" cy="3916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Xử lý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khoảng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~50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-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60 tỉ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message/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ngày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Mô</a:t>
            </a:r>
            <a:r>
              <a:rPr dirty="0" sz="2200" spc="-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hình</a:t>
            </a:r>
            <a:r>
              <a:rPr dirty="0" sz="2200" spc="-3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micro-batching.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Input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rate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cao,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~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1.5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triệu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bản ghi/s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Khối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lượng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xử lý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1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batch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~250-300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triệu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record.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Sử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dụng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~1.1TB</a:t>
            </a:r>
            <a:r>
              <a:rPr dirty="0" sz="2200" spc="-3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memory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Hoạt</a:t>
            </a:r>
            <a:r>
              <a:rPr dirty="0" sz="2200" spc="-3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động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24/7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5229225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St</a:t>
            </a:r>
            <a:r>
              <a:rPr dirty="0" sz="3200" spc="5" b="1">
                <a:solidFill>
                  <a:srgbClr val="2B85AD"/>
                </a:solidFill>
                <a:latin typeface="Tahoma"/>
                <a:cs typeface="Tahoma"/>
              </a:rPr>
              <a:t>r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eam</a:t>
            </a:r>
            <a:r>
              <a:rPr dirty="0" sz="3200" spc="-22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Process</a:t>
            </a:r>
            <a:r>
              <a:rPr dirty="0" sz="3200" spc="-20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at</a:t>
            </a:r>
            <a:r>
              <a:rPr dirty="0" sz="3200" spc="-21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Viet</a:t>
            </a:r>
            <a:r>
              <a:rPr dirty="0" sz="3200" spc="10" b="1">
                <a:solidFill>
                  <a:srgbClr val="2B85AD"/>
                </a:solidFill>
                <a:latin typeface="Tahoma"/>
                <a:cs typeface="Tahoma"/>
              </a:rPr>
              <a:t>t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el</a:t>
            </a:r>
            <a:r>
              <a:rPr dirty="0" sz="3200" spc="-235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(2)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11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015" y="838200"/>
            <a:ext cx="5466588" cy="103159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522478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St</a:t>
            </a:r>
            <a:r>
              <a:rPr dirty="0" sz="3200" spc="5" b="1">
                <a:solidFill>
                  <a:srgbClr val="2B85AD"/>
                </a:solidFill>
                <a:latin typeface="Tahoma"/>
                <a:cs typeface="Tahoma"/>
              </a:rPr>
              <a:t>r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eam</a:t>
            </a:r>
            <a:r>
              <a:rPr dirty="0" sz="3200" spc="-22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Process</a:t>
            </a:r>
            <a:r>
              <a:rPr dirty="0" sz="3200" spc="-20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at</a:t>
            </a:r>
            <a:r>
              <a:rPr dirty="0" sz="3200" spc="-21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Viet</a:t>
            </a:r>
            <a:r>
              <a:rPr dirty="0" sz="3200" spc="10" b="1">
                <a:solidFill>
                  <a:srgbClr val="2B85AD"/>
                </a:solidFill>
                <a:latin typeface="Tahoma"/>
                <a:cs typeface="Tahoma"/>
              </a:rPr>
              <a:t>t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el</a:t>
            </a:r>
            <a:r>
              <a:rPr dirty="0" sz="3200" spc="-235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spc="-35" b="1">
                <a:solidFill>
                  <a:srgbClr val="2B85AD"/>
                </a:solidFill>
                <a:latin typeface="Tahoma"/>
                <a:cs typeface="Tahoma"/>
              </a:rPr>
              <a:t>(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3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12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" y="1481327"/>
            <a:ext cx="5533641" cy="891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149083" cy="68579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94347" y="952500"/>
            <a:ext cx="4948555" cy="4953000"/>
          </a:xfrm>
          <a:prstGeom prst="rect">
            <a:avLst/>
          </a:prstGeom>
          <a:solidFill>
            <a:srgbClr val="1891A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Times New Roman"/>
              <a:cs typeface="Times New Roman"/>
            </a:endParaRPr>
          </a:p>
          <a:p>
            <a:pPr algn="ctr" marL="1905">
              <a:lnSpc>
                <a:spcPct val="100000"/>
              </a:lnSpc>
            </a:pPr>
            <a:r>
              <a:rPr dirty="0" sz="2800" spc="30" b="1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dirty="0" sz="2800" spc="35" b="1">
                <a:solidFill>
                  <a:srgbClr val="FFFFFF"/>
                </a:solidFill>
                <a:latin typeface="Tahoma"/>
                <a:cs typeface="Tahoma"/>
              </a:rPr>
              <a:t>Ả</a:t>
            </a:r>
            <a:r>
              <a:rPr dirty="0" sz="2800" spc="12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-1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ahoma"/>
                <a:cs typeface="Tahoma"/>
              </a:rPr>
              <a:t>LUẬN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700">
              <a:latin typeface="Tahoma"/>
              <a:cs typeface="Tahoma"/>
            </a:endParaRPr>
          </a:p>
          <a:p>
            <a:pPr marL="617220" marR="533400" indent="-342900">
              <a:lnSpc>
                <a:spcPct val="150100"/>
              </a:lnSpc>
              <a:buChar char="-"/>
              <a:tabLst>
                <a:tab pos="617220" algn="l"/>
                <a:tab pos="617855" algn="l"/>
              </a:tabLst>
            </a:pPr>
            <a:r>
              <a:rPr dirty="0" sz="2000" spc="35">
                <a:solidFill>
                  <a:srgbClr val="FFFFFF"/>
                </a:solidFill>
                <a:latin typeface="Tahoma"/>
                <a:cs typeface="Tahoma"/>
              </a:rPr>
              <a:t>Các</a:t>
            </a:r>
            <a:r>
              <a:rPr dirty="0" sz="20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nguồn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ahoma"/>
                <a:cs typeface="Tahoma"/>
              </a:rPr>
              <a:t>dữ</a:t>
            </a:r>
            <a:r>
              <a:rPr dirty="0" sz="2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ệ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0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000" spc="-40">
                <a:solidFill>
                  <a:srgbClr val="FFFFFF"/>
                </a:solidFill>
                <a:latin typeface="Tahoma"/>
                <a:cs typeface="Tahoma"/>
              </a:rPr>
              <a:t>ạng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stream</a:t>
            </a:r>
            <a:r>
              <a:rPr dirty="0" sz="2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tại  </a:t>
            </a:r>
            <a:r>
              <a:rPr dirty="0" sz="2000" spc="25">
                <a:solidFill>
                  <a:srgbClr val="FFFFFF"/>
                </a:solidFill>
                <a:latin typeface="Tahoma"/>
                <a:cs typeface="Tahoma"/>
              </a:rPr>
              <a:t>đơn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vị.</a:t>
            </a:r>
            <a:endParaRPr sz="2000">
              <a:latin typeface="Tahoma"/>
              <a:cs typeface="Tahoma"/>
            </a:endParaRPr>
          </a:p>
          <a:p>
            <a:pPr marL="617855" indent="-343535">
              <a:lnSpc>
                <a:spcPct val="100000"/>
              </a:lnSpc>
              <a:spcBef>
                <a:spcPts val="1200"/>
              </a:spcBef>
              <a:buChar char="-"/>
              <a:tabLst>
                <a:tab pos="617220" algn="l"/>
                <a:tab pos="617855" algn="l"/>
              </a:tabLst>
            </a:pPr>
            <a:r>
              <a:rPr dirty="0" sz="2000" spc="65">
                <a:solidFill>
                  <a:srgbClr val="FFFFFF"/>
                </a:solidFill>
                <a:latin typeface="Tahoma"/>
                <a:cs typeface="Tahoma"/>
              </a:rPr>
              <a:t>Nhu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cầu</a:t>
            </a:r>
            <a:r>
              <a:rPr dirty="0" sz="2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với</a:t>
            </a:r>
            <a:r>
              <a:rPr dirty="0" sz="20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các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ứng</a:t>
            </a:r>
            <a:r>
              <a:rPr dirty="0" sz="2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Tahoma"/>
                <a:cs typeface="Tahoma"/>
              </a:rPr>
              <a:t>dụng</a:t>
            </a:r>
            <a:r>
              <a:rPr dirty="0" sz="20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stream</a:t>
            </a:r>
            <a:endParaRPr sz="2000">
              <a:latin typeface="Tahoma"/>
              <a:cs typeface="Tahoma"/>
            </a:endParaRPr>
          </a:p>
          <a:p>
            <a:pPr marL="617220">
              <a:lnSpc>
                <a:spcPct val="100000"/>
              </a:lnSpc>
              <a:spcBef>
                <a:spcPts val="1200"/>
              </a:spcBef>
            </a:pPr>
            <a:r>
              <a:rPr dirty="0" sz="2000" spc="-15">
                <a:solidFill>
                  <a:srgbClr val="FFFFFF"/>
                </a:solidFill>
                <a:latin typeface="Tahoma"/>
                <a:cs typeface="Tahoma"/>
              </a:rPr>
              <a:t>processing.</a:t>
            </a:r>
            <a:endParaRPr sz="2000">
              <a:latin typeface="Tahoma"/>
              <a:cs typeface="Tahoma"/>
            </a:endParaRPr>
          </a:p>
          <a:p>
            <a:pPr marL="617855" indent="-343535">
              <a:lnSpc>
                <a:spcPct val="100000"/>
              </a:lnSpc>
              <a:spcBef>
                <a:spcPts val="1200"/>
              </a:spcBef>
              <a:buChar char="-"/>
              <a:tabLst>
                <a:tab pos="617220" algn="l"/>
                <a:tab pos="617855" algn="l"/>
              </a:tabLst>
            </a:pPr>
            <a:r>
              <a:rPr dirty="0" sz="2000" spc="40">
                <a:solidFill>
                  <a:srgbClr val="FFFFFF"/>
                </a:solidFill>
                <a:latin typeface="Tahoma"/>
                <a:cs typeface="Tahoma"/>
              </a:rPr>
              <a:t>Các</a:t>
            </a:r>
            <a:r>
              <a:rPr dirty="0" sz="20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giải</a:t>
            </a:r>
            <a:r>
              <a:rPr dirty="0" sz="20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pháp</a:t>
            </a:r>
            <a:r>
              <a:rPr dirty="0" sz="20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hi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ệ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0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nay</a:t>
            </a:r>
            <a:r>
              <a:rPr dirty="0" sz="2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Tahoma"/>
                <a:cs typeface="Tahoma"/>
              </a:rPr>
              <a:t>đã</a:t>
            </a:r>
            <a:r>
              <a:rPr dirty="0" sz="20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áp</a:t>
            </a:r>
            <a:r>
              <a:rPr dirty="0" sz="20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dụng</a:t>
            </a:r>
            <a:endParaRPr sz="2000">
              <a:latin typeface="Tahoma"/>
              <a:cs typeface="Tahoma"/>
            </a:endParaRPr>
          </a:p>
          <a:p>
            <a:pPr marL="617220">
              <a:lnSpc>
                <a:spcPct val="100000"/>
              </a:lnSpc>
              <a:spcBef>
                <a:spcPts val="1200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và</a:t>
            </a:r>
            <a:r>
              <a:rPr dirty="0" sz="20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000" spc="50">
                <a:solidFill>
                  <a:srgbClr val="FFFFFF"/>
                </a:solidFill>
                <a:latin typeface="Tahoma"/>
                <a:cs typeface="Tahoma"/>
              </a:rPr>
              <a:t>ò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Tahoma"/>
                <a:cs typeface="Tahoma"/>
              </a:rPr>
              <a:t>đang</a:t>
            </a:r>
            <a:r>
              <a:rPr dirty="0" sz="20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ghiên</a:t>
            </a:r>
            <a:r>
              <a:rPr dirty="0" sz="20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cứu?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8633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3478" y="1074419"/>
              <a:ext cx="1009650" cy="8237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4838" y="809244"/>
              <a:ext cx="1009650" cy="630402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89311" y="1080008"/>
            <a:ext cx="1123315" cy="5728335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3.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Spa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36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uctu</a:t>
            </a:r>
            <a:r>
              <a:rPr dirty="0" sz="3600" spc="-2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dirty="0" sz="36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eam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ng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157099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35">
                <a:solidFill>
                  <a:srgbClr val="2B85AD"/>
                </a:solidFill>
              </a:rPr>
              <a:t>Concept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15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4840" y="1302496"/>
            <a:ext cx="4528764" cy="21992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6939" y="1040663"/>
            <a:ext cx="4788535" cy="464883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254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Coi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 liệu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stream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như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1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bảng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155"/>
              </a:spcBef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không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giới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hạn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(Unbounded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40">
                <a:solidFill>
                  <a:srgbClr val="373737"/>
                </a:solidFill>
                <a:latin typeface="Segoe UI Semibold"/>
                <a:cs typeface="Segoe UI Semibold"/>
              </a:rPr>
              <a:t>Table)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bên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trong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vẫn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là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160"/>
              </a:spcBef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DataFrame.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Segoe UI Semibold"/>
              <a:cs typeface="Segoe UI Semibold"/>
            </a:endParaRPr>
          </a:p>
          <a:p>
            <a:pPr marL="355600" marR="107950" indent="-343535">
              <a:lnSpc>
                <a:spcPct val="1062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thể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sử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dụng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SparkSQL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APIs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Stream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tương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tự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như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tĩnh.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2B85AD"/>
              </a:buClr>
              <a:buFont typeface="Wingdings"/>
              <a:buChar char=""/>
            </a:pPr>
            <a:endParaRPr sz="2050">
              <a:latin typeface="Segoe UI Semibold"/>
              <a:cs typeface="Segoe UI Semibold"/>
            </a:endParaRPr>
          </a:p>
          <a:p>
            <a:pPr marL="355600" marR="46990" indent="-343535">
              <a:lnSpc>
                <a:spcPct val="1062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Phiên bản hiện tại đã hỗ trợ cả mô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hình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event-at-a-time</a:t>
            </a:r>
            <a:r>
              <a:rPr dirty="0" sz="2200" spc="3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và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micro-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batching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212852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Concept</a:t>
            </a:r>
            <a:r>
              <a:rPr dirty="0" sz="3200" spc="-204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(2)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16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368" y="1431036"/>
            <a:ext cx="4826508" cy="89733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212852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35">
                <a:solidFill>
                  <a:srgbClr val="2B85AD"/>
                </a:solidFill>
              </a:rPr>
              <a:t>Concept</a:t>
            </a:r>
            <a:r>
              <a:rPr dirty="0" sz="3200" spc="-204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(3)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17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6114" y="1106133"/>
            <a:ext cx="5525004" cy="512099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6939" y="1027655"/>
            <a:ext cx="4553585" cy="18161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5600" marR="5080" indent="-343535">
              <a:lnSpc>
                <a:spcPct val="104900"/>
              </a:lnSpc>
              <a:spcBef>
                <a:spcPts val="120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Ứng dụng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35">
                <a:solidFill>
                  <a:srgbClr val="373737"/>
                </a:solidFill>
                <a:latin typeface="Segoe UI Semibold"/>
                <a:cs typeface="Segoe UI Semibold"/>
              </a:rPr>
              <a:t>“</a:t>
            </a:r>
            <a:r>
              <a:rPr dirty="0" sz="2300" spc="-35" i="1">
                <a:solidFill>
                  <a:srgbClr val="373737"/>
                </a:solidFill>
                <a:latin typeface="Segoe UI Semibold"/>
                <a:cs typeface="Segoe UI Semibold"/>
              </a:rPr>
              <a:t>liên</a:t>
            </a:r>
            <a:r>
              <a:rPr dirty="0" sz="2300" spc="-45" i="1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300" spc="-50" i="1">
                <a:solidFill>
                  <a:srgbClr val="373737"/>
                </a:solidFill>
                <a:latin typeface="Segoe UI Semibold"/>
                <a:cs typeface="Segoe UI Semibold"/>
              </a:rPr>
              <a:t>tục”</a:t>
            </a:r>
            <a:r>
              <a:rPr dirty="0" sz="2300" spc="-30" i="1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nhận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từ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nguồn.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186055" indent="-343535">
              <a:lnSpc>
                <a:spcPct val="1059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Logic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xử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lý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được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thực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hiện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theo </a:t>
            </a:r>
            <a:r>
              <a:rPr dirty="0" sz="2200" spc="-58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trigger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đã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cấu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hình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212852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Concept</a:t>
            </a:r>
            <a:r>
              <a:rPr dirty="0" sz="3200" spc="-204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(4)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18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172" y="838200"/>
            <a:ext cx="5980176" cy="96606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7309484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>
                <a:solidFill>
                  <a:srgbClr val="2B85AD"/>
                </a:solidFill>
              </a:rPr>
              <a:t>Spark</a:t>
            </a:r>
            <a:r>
              <a:rPr dirty="0" sz="3200" spc="-215">
                <a:solidFill>
                  <a:srgbClr val="2B85AD"/>
                </a:solidFill>
              </a:rPr>
              <a:t> </a:t>
            </a:r>
            <a:r>
              <a:rPr dirty="0" sz="3200" spc="-185">
                <a:solidFill>
                  <a:srgbClr val="2B85AD"/>
                </a:solidFill>
              </a:rPr>
              <a:t>St</a:t>
            </a:r>
            <a:r>
              <a:rPr dirty="0" sz="3200" spc="-145">
                <a:solidFill>
                  <a:srgbClr val="2B85AD"/>
                </a:solidFill>
              </a:rPr>
              <a:t>r</a:t>
            </a:r>
            <a:r>
              <a:rPr dirty="0" sz="3200" spc="-170">
                <a:solidFill>
                  <a:srgbClr val="2B85AD"/>
                </a:solidFill>
              </a:rPr>
              <a:t>uctured</a:t>
            </a:r>
            <a:r>
              <a:rPr dirty="0" sz="3200" spc="-215">
                <a:solidFill>
                  <a:srgbClr val="2B85AD"/>
                </a:solidFill>
              </a:rPr>
              <a:t> </a:t>
            </a:r>
            <a:r>
              <a:rPr dirty="0" sz="3200" spc="-185">
                <a:solidFill>
                  <a:srgbClr val="2B85AD"/>
                </a:solidFill>
              </a:rPr>
              <a:t>St</a:t>
            </a:r>
            <a:r>
              <a:rPr dirty="0" sz="3200" spc="-145">
                <a:solidFill>
                  <a:srgbClr val="2B85AD"/>
                </a:solidFill>
              </a:rPr>
              <a:t>r</a:t>
            </a:r>
            <a:r>
              <a:rPr dirty="0" sz="3200" spc="-229">
                <a:solidFill>
                  <a:srgbClr val="2B85AD"/>
                </a:solidFill>
              </a:rPr>
              <a:t>eaming</a:t>
            </a:r>
            <a:r>
              <a:rPr dirty="0" sz="3200" spc="-229">
                <a:solidFill>
                  <a:srgbClr val="2B85AD"/>
                </a:solidFill>
              </a:rPr>
              <a:t> </a:t>
            </a:r>
            <a:r>
              <a:rPr dirty="0" sz="3200" spc="-90">
                <a:solidFill>
                  <a:srgbClr val="2B85AD"/>
                </a:solidFill>
              </a:rPr>
              <a:t>Ap</a:t>
            </a:r>
            <a:r>
              <a:rPr dirty="0" sz="3200" spc="-75">
                <a:solidFill>
                  <a:srgbClr val="2B85AD"/>
                </a:solidFill>
              </a:rPr>
              <a:t>p</a:t>
            </a:r>
            <a:r>
              <a:rPr dirty="0" sz="3200" spc="-125">
                <a:solidFill>
                  <a:srgbClr val="2B85AD"/>
                </a:solidFill>
              </a:rPr>
              <a:t>l</a:t>
            </a:r>
            <a:r>
              <a:rPr dirty="0" sz="3200" spc="-135">
                <a:solidFill>
                  <a:srgbClr val="2B85AD"/>
                </a:solidFill>
              </a:rPr>
              <a:t>i</a:t>
            </a:r>
            <a:r>
              <a:rPr dirty="0" sz="3200" spc="-155">
                <a:solidFill>
                  <a:srgbClr val="2B85AD"/>
                </a:solidFill>
              </a:rPr>
              <a:t>cation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19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" y="1379298"/>
            <a:ext cx="11240242" cy="13882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6939" y="3100577"/>
            <a:ext cx="376555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Datasource: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Nguồn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liệu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3792118"/>
            <a:ext cx="4398010" cy="735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5900"/>
              </a:lnSpc>
              <a:spcBef>
                <a:spcPts val="100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Processing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Logic: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Logic xử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lý</a:t>
            </a:r>
            <a:r>
              <a:rPr dirty="0" sz="2200" spc="-3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4858664"/>
            <a:ext cx="4612005" cy="73660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254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Output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Mode: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Cách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ghi dữ liệu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ra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160"/>
              </a:spcBef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bên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ngoài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7347" y="3080156"/>
            <a:ext cx="4644390" cy="735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5900"/>
              </a:lnSpc>
              <a:spcBef>
                <a:spcPts val="100"/>
              </a:spcBef>
              <a:buClr>
                <a:srgbClr val="2B85AD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Trigger: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Quy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định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khi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nào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thì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thực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logic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xử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lý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67347" y="4167632"/>
            <a:ext cx="402971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Data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Sink: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Đầu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ra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của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dữ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33398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4838" y="3550920"/>
              <a:ext cx="1009650" cy="264795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89311" y="1080008"/>
            <a:ext cx="1123315" cy="4816475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1.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360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SQL</a:t>
            </a:r>
            <a:r>
              <a:rPr dirty="0" sz="360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3600" spc="-2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Spa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kSQL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16695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4838" y="1985772"/>
              <a:ext cx="1009650" cy="161620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89311" y="1080008"/>
            <a:ext cx="1123315" cy="2221865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4.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Thực</a:t>
            </a:r>
            <a:r>
              <a:rPr dirty="0" sz="3600" spc="-229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hành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14769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85">
                <a:solidFill>
                  <a:srgbClr val="2B85AD"/>
                </a:solidFill>
              </a:rPr>
              <a:t>SQL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70">
                <a:solidFill>
                  <a:srgbClr val="2B85AD"/>
                </a:solidFill>
              </a:rPr>
              <a:t>in</a:t>
            </a:r>
            <a:r>
              <a:rPr dirty="0" sz="3200" spc="-225">
                <a:solidFill>
                  <a:srgbClr val="2B85AD"/>
                </a:solidFill>
              </a:rPr>
              <a:t> </a:t>
            </a:r>
            <a:r>
              <a:rPr dirty="0" sz="3200" spc="-155">
                <a:solidFill>
                  <a:srgbClr val="2B85AD"/>
                </a:solidFill>
              </a:rPr>
              <a:t>SparkSQL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16939" y="1101013"/>
            <a:ext cx="9709150" cy="467741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80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Bản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chất </a:t>
            </a:r>
            <a:r>
              <a:rPr dirty="0" sz="2200" spc="-60">
                <a:solidFill>
                  <a:srgbClr val="373737"/>
                </a:solidFill>
                <a:latin typeface="Segoe UI Semibold"/>
                <a:cs typeface="Segoe UI Semibold"/>
              </a:rPr>
              <a:t>DF,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DS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giống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như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bảng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truyền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thống</a:t>
            </a:r>
            <a:endParaRPr sz="2200">
              <a:latin typeface="Segoe UI Semibold"/>
              <a:cs typeface="Segoe UI Semibold"/>
            </a:endParaRPr>
          </a:p>
          <a:p>
            <a:pPr lvl="1" marL="812800" indent="-343535">
              <a:lnSpc>
                <a:spcPct val="100000"/>
              </a:lnSpc>
              <a:spcBef>
                <a:spcPts val="355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Được</a:t>
            </a:r>
            <a:r>
              <a:rPr dirty="0" sz="2000" spc="-2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tổ</a:t>
            </a:r>
            <a:r>
              <a:rPr dirty="0" sz="2000" spc="-1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chức theo</a:t>
            </a:r>
            <a:r>
              <a:rPr dirty="0" sz="2000" spc="-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hàng,</a:t>
            </a:r>
            <a:r>
              <a:rPr dirty="0" sz="2000" spc="-2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cột.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spcBef>
                <a:spcPts val="409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Có</a:t>
            </a:r>
            <a:r>
              <a:rPr dirty="0" sz="2000" spc="-1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schema</a:t>
            </a:r>
            <a:r>
              <a:rPr dirty="0" sz="2000" spc="-2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xác</a:t>
            </a:r>
            <a:r>
              <a:rPr dirty="0" sz="2000" spc="-2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định</a:t>
            </a:r>
            <a:endParaRPr sz="2000">
              <a:latin typeface="Segoe UI"/>
              <a:cs typeface="Segoe UI"/>
            </a:endParaRPr>
          </a:p>
          <a:p>
            <a:pPr lvl="1">
              <a:lnSpc>
                <a:spcPct val="100000"/>
              </a:lnSpc>
              <a:buChar char="•"/>
            </a:pPr>
            <a:endParaRPr sz="2250">
              <a:latin typeface="Segoe UI"/>
              <a:cs typeface="Segoe UI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Ngoài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việc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sử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dụng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SparkSQL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APIs,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hỗ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trợ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thực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thi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câu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lệnh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SQL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170"/>
              </a:spcBef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như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một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RDBMS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thông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thường</a:t>
            </a:r>
            <a:endParaRPr sz="2200">
              <a:latin typeface="Segoe UI Semibold"/>
              <a:cs typeface="Segoe UI Semibold"/>
            </a:endParaRPr>
          </a:p>
          <a:p>
            <a:pPr lvl="1" marL="812800" indent="-343535">
              <a:lnSpc>
                <a:spcPct val="100000"/>
              </a:lnSpc>
              <a:spcBef>
                <a:spcPts val="155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200" spc="-5" i="1">
                <a:solidFill>
                  <a:srgbClr val="373737"/>
                </a:solidFill>
                <a:latin typeface="Consolas"/>
                <a:cs typeface="Consolas"/>
              </a:rPr>
              <a:t>select</a:t>
            </a:r>
            <a:endParaRPr sz="2200">
              <a:latin typeface="Consolas"/>
              <a:cs typeface="Consolas"/>
            </a:endParaRPr>
          </a:p>
          <a:p>
            <a:pPr lvl="1" marL="812800" indent="-343535">
              <a:lnSpc>
                <a:spcPct val="100000"/>
              </a:lnSpc>
              <a:spcBef>
                <a:spcPts val="155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200" spc="-5" i="1">
                <a:solidFill>
                  <a:srgbClr val="373737"/>
                </a:solidFill>
                <a:latin typeface="Consolas"/>
                <a:cs typeface="Consolas"/>
              </a:rPr>
              <a:t>where</a:t>
            </a:r>
            <a:endParaRPr sz="2200">
              <a:latin typeface="Consolas"/>
              <a:cs typeface="Consolas"/>
            </a:endParaRPr>
          </a:p>
          <a:p>
            <a:pPr lvl="1" marL="812800" indent="-343535">
              <a:lnSpc>
                <a:spcPct val="100000"/>
              </a:lnSpc>
              <a:spcBef>
                <a:spcPts val="170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200" spc="-5" i="1">
                <a:solidFill>
                  <a:srgbClr val="373737"/>
                </a:solidFill>
                <a:latin typeface="Consolas"/>
                <a:cs typeface="Consolas"/>
              </a:rPr>
              <a:t>group</a:t>
            </a:r>
            <a:endParaRPr sz="2200">
              <a:latin typeface="Consolas"/>
              <a:cs typeface="Consolas"/>
            </a:endParaRPr>
          </a:p>
          <a:p>
            <a:pPr lvl="1" marL="812800" indent="-343535">
              <a:lnSpc>
                <a:spcPct val="100000"/>
              </a:lnSpc>
              <a:spcBef>
                <a:spcPts val="160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200" spc="-5" i="1">
                <a:solidFill>
                  <a:srgbClr val="373737"/>
                </a:solidFill>
                <a:latin typeface="Consolas"/>
                <a:cs typeface="Consolas"/>
              </a:rPr>
              <a:t>agg</a:t>
            </a:r>
            <a:r>
              <a:rPr dirty="0" sz="2200" spc="-40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spc="-5" i="1">
                <a:solidFill>
                  <a:srgbClr val="373737"/>
                </a:solidFill>
                <a:latin typeface="Consolas"/>
                <a:cs typeface="Consolas"/>
              </a:rPr>
              <a:t>functions</a:t>
            </a:r>
            <a:endParaRPr sz="2200">
              <a:latin typeface="Consolas"/>
              <a:cs typeface="Consolas"/>
            </a:endParaRPr>
          </a:p>
          <a:p>
            <a:pPr lvl="1" marL="812800" indent="-343535">
              <a:lnSpc>
                <a:spcPct val="100000"/>
              </a:lnSpc>
              <a:spcBef>
                <a:spcPts val="155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200" spc="-5" i="1">
                <a:solidFill>
                  <a:srgbClr val="373737"/>
                </a:solidFill>
                <a:latin typeface="Consolas"/>
                <a:cs typeface="Consolas"/>
              </a:rPr>
              <a:t>order</a:t>
            </a:r>
            <a:endParaRPr sz="22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•"/>
            </a:pPr>
            <a:endParaRPr sz="2500">
              <a:latin typeface="Consolas"/>
              <a:cs typeface="Consolas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Cần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thành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phần quản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lý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các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bảng.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257746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>
                <a:solidFill>
                  <a:srgbClr val="2B85AD"/>
                </a:solidFill>
              </a:rPr>
              <a:t>Spark</a:t>
            </a:r>
            <a:r>
              <a:rPr dirty="0" sz="3200" spc="-215">
                <a:solidFill>
                  <a:srgbClr val="2B85AD"/>
                </a:solidFill>
              </a:rPr>
              <a:t> </a:t>
            </a:r>
            <a:r>
              <a:rPr dirty="0" sz="3200" spc="-170">
                <a:solidFill>
                  <a:srgbClr val="2B85AD"/>
                </a:solidFill>
              </a:rPr>
              <a:t>Catalog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16939" y="1115720"/>
            <a:ext cx="5798185" cy="251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1072515" indent="-343535">
              <a:lnSpc>
                <a:spcPct val="105900"/>
              </a:lnSpc>
              <a:spcBef>
                <a:spcPts val="100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Quản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lý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“bảng”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mà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bản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chất là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DataFrame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hoặc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DataSet.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Thông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tin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quản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lý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chỉ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Metadata.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5080" indent="-343535">
              <a:lnSpc>
                <a:spcPct val="1059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Hỗ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trợ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chia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sẻ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thông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tin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“bảng”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để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thực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thi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SQL,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thông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qua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Session.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8707" y="1115567"/>
            <a:ext cx="4184904" cy="27904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441731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89311" y="1080008"/>
            <a:ext cx="1123315" cy="3844290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2.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eam</a:t>
            </a:r>
            <a:r>
              <a:rPr dirty="0" sz="36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Pr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cessing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42201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85">
                <a:solidFill>
                  <a:srgbClr val="2B85AD"/>
                </a:solidFill>
              </a:rPr>
              <a:t>St</a:t>
            </a:r>
            <a:r>
              <a:rPr dirty="0" sz="3200" spc="-145">
                <a:solidFill>
                  <a:srgbClr val="2B85AD"/>
                </a:solidFill>
              </a:rPr>
              <a:t>r</a:t>
            </a:r>
            <a:r>
              <a:rPr dirty="0" sz="3200" spc="-254">
                <a:solidFill>
                  <a:srgbClr val="2B85AD"/>
                </a:solidFill>
              </a:rPr>
              <a:t>eam</a:t>
            </a:r>
            <a:r>
              <a:rPr dirty="0" sz="3200" spc="-220">
                <a:solidFill>
                  <a:srgbClr val="2B85AD"/>
                </a:solidFill>
              </a:rPr>
              <a:t> </a:t>
            </a:r>
            <a:r>
              <a:rPr dirty="0" sz="3200" spc="-175">
                <a:solidFill>
                  <a:srgbClr val="2B85AD"/>
                </a:solidFill>
              </a:rPr>
              <a:t>Processing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269693"/>
            <a:ext cx="9000490" cy="3206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Xử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lý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ngay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khi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nó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xuất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hiện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trong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hệ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thống.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khả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năng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làm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việc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luồng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vô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hạn.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Quá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trình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tính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toán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xảy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ra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liên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tục,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ứng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dụng hoạt động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247.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70">
                <a:solidFill>
                  <a:srgbClr val="373737"/>
                </a:solidFill>
                <a:latin typeface="Segoe UI Semibold"/>
                <a:cs typeface="Segoe UI Semibold"/>
              </a:rPr>
              <a:t>Yêu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cầu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cao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về tính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ổn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định,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khả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năng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chịu lỗi.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Hệ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thống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cần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thiết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kế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tốt,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đồng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bộ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từ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phần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cứng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đến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phần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mềm.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0399" y="1234439"/>
            <a:ext cx="7773530" cy="7056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5358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50">
                <a:solidFill>
                  <a:srgbClr val="2B85AD"/>
                </a:solidFill>
              </a:rPr>
              <a:t>Data</a:t>
            </a:r>
            <a:r>
              <a:rPr dirty="0" sz="3200" spc="-220">
                <a:solidFill>
                  <a:srgbClr val="2B85AD"/>
                </a:solidFill>
              </a:rPr>
              <a:t> </a:t>
            </a:r>
            <a:r>
              <a:rPr dirty="0" sz="3200" spc="-125">
                <a:solidFill>
                  <a:srgbClr val="2B85AD"/>
                </a:solidFill>
              </a:rPr>
              <a:t>Delivery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200">
                <a:solidFill>
                  <a:srgbClr val="2B85AD"/>
                </a:solidFill>
              </a:rPr>
              <a:t>Semantics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040663"/>
            <a:ext cx="3669665" cy="4293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3535">
              <a:lnSpc>
                <a:spcPct val="1061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At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most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1: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Nhiều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nhất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1,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cũng có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thể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không có bản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ghi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nào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được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đưa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vào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để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xử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45">
                <a:solidFill>
                  <a:srgbClr val="373737"/>
                </a:solidFill>
                <a:latin typeface="Segoe UI Semibold"/>
                <a:cs typeface="Segoe UI Semibold"/>
              </a:rPr>
              <a:t>lý.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algn="just" marL="355600" marR="24130" indent="-343535">
              <a:lnSpc>
                <a:spcPct val="105900"/>
              </a:lnSpc>
              <a:buClr>
                <a:srgbClr val="2B85AD"/>
              </a:buClr>
              <a:buFont typeface="Wingdings"/>
              <a:buChar char=""/>
              <a:tabLst>
                <a:tab pos="356235" algn="l"/>
              </a:tabLst>
            </a:pP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At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least 1: Ít nhất 1, có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thể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đẩy lặp nhưng không mất </a:t>
            </a:r>
            <a:r>
              <a:rPr dirty="0" sz="2200" spc="-59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mát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 liệu.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97155" indent="-343535">
              <a:lnSpc>
                <a:spcPct val="1062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Exactly 1: Chính xác 1 bản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ghi, đảm bảo không lặp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nhưng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cũng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không</a:t>
            </a:r>
            <a:r>
              <a:rPr dirty="0" sz="2200" spc="-3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thiếu.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6027" y="1153713"/>
            <a:ext cx="6094909" cy="35058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561848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St</a:t>
            </a:r>
            <a:r>
              <a:rPr dirty="0" sz="3200" spc="5" b="1">
                <a:solidFill>
                  <a:srgbClr val="2B85AD"/>
                </a:solidFill>
                <a:latin typeface="Tahoma"/>
                <a:cs typeface="Tahoma"/>
              </a:rPr>
              <a:t>r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eam</a:t>
            </a:r>
            <a:r>
              <a:rPr dirty="0" sz="3200" spc="-22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Processing</a:t>
            </a:r>
            <a:r>
              <a:rPr dirty="0" sz="3200" spc="-20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Concept</a:t>
            </a:r>
            <a:r>
              <a:rPr dirty="0" sz="3200" spc="-22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(1)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158115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8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9700" y="1353311"/>
            <a:ext cx="4038600" cy="9486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56140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85">
                <a:solidFill>
                  <a:srgbClr val="2B85AD"/>
                </a:solidFill>
              </a:rPr>
              <a:t>St</a:t>
            </a:r>
            <a:r>
              <a:rPr dirty="0" sz="3200" spc="-145">
                <a:solidFill>
                  <a:srgbClr val="2B85AD"/>
                </a:solidFill>
              </a:rPr>
              <a:t>r</a:t>
            </a:r>
            <a:r>
              <a:rPr dirty="0" sz="3200" spc="-254">
                <a:solidFill>
                  <a:srgbClr val="2B85AD"/>
                </a:solidFill>
              </a:rPr>
              <a:t>eam</a:t>
            </a:r>
            <a:r>
              <a:rPr dirty="0" sz="3200" spc="-220">
                <a:solidFill>
                  <a:srgbClr val="2B85AD"/>
                </a:solidFill>
              </a:rPr>
              <a:t> </a:t>
            </a:r>
            <a:r>
              <a:rPr dirty="0" sz="3200" spc="-175">
                <a:solidFill>
                  <a:srgbClr val="2B85AD"/>
                </a:solidFill>
              </a:rPr>
              <a:t>Processing</a:t>
            </a:r>
            <a:r>
              <a:rPr dirty="0" sz="3200" spc="-220">
                <a:solidFill>
                  <a:srgbClr val="2B85AD"/>
                </a:solidFill>
              </a:rPr>
              <a:t> </a:t>
            </a:r>
            <a:r>
              <a:rPr dirty="0" sz="3200" spc="-125">
                <a:solidFill>
                  <a:srgbClr val="2B85AD"/>
                </a:solidFill>
              </a:rPr>
              <a:t>Co</a:t>
            </a:r>
            <a:r>
              <a:rPr dirty="0" sz="3200" spc="-135">
                <a:solidFill>
                  <a:srgbClr val="2B85AD"/>
                </a:solidFill>
              </a:rPr>
              <a:t>n</a:t>
            </a:r>
            <a:r>
              <a:rPr dirty="0" sz="3200" spc="-145">
                <a:solidFill>
                  <a:srgbClr val="2B85AD"/>
                </a:solidFill>
              </a:rPr>
              <a:t>cept</a:t>
            </a:r>
            <a:r>
              <a:rPr dirty="0" sz="3200" spc="-220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(2)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040663"/>
            <a:ext cx="5445125" cy="4643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5900"/>
              </a:lnSpc>
              <a:spcBef>
                <a:spcPts val="100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Record-at-a-time:</a:t>
            </a:r>
            <a:r>
              <a:rPr dirty="0" sz="2200" spc="5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Xử lý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ngay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khi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nó xuất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hiện:</a:t>
            </a:r>
            <a:endParaRPr sz="2200">
              <a:latin typeface="Segoe UI Semibold"/>
              <a:cs typeface="Segoe UI Semibold"/>
            </a:endParaRPr>
          </a:p>
          <a:p>
            <a:pPr lvl="1" marL="812800" indent="-343535">
              <a:lnSpc>
                <a:spcPct val="100000"/>
              </a:lnSpc>
              <a:spcBef>
                <a:spcPts val="370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 spc="-60">
                <a:solidFill>
                  <a:srgbClr val="373737"/>
                </a:solidFill>
                <a:latin typeface="Segoe UI"/>
                <a:cs typeface="Segoe UI"/>
              </a:rPr>
              <a:t>Yêu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 cầu</a:t>
            </a:r>
            <a:r>
              <a:rPr dirty="0" sz="2000" spc="-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rất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cao</a:t>
            </a:r>
            <a:r>
              <a:rPr dirty="0" sz="2000" spc="-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về</a:t>
            </a:r>
            <a:r>
              <a:rPr dirty="0" sz="2000" spc="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công</a:t>
            </a:r>
            <a:r>
              <a:rPr dirty="0" sz="2000" spc="-1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nghệ xử</a:t>
            </a:r>
            <a:r>
              <a:rPr dirty="0" sz="2000" spc="-1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35">
                <a:solidFill>
                  <a:srgbClr val="373737"/>
                </a:solidFill>
                <a:latin typeface="Segoe UI"/>
                <a:cs typeface="Segoe UI"/>
              </a:rPr>
              <a:t>lý,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thiết</a:t>
            </a:r>
            <a:endParaRPr sz="2000">
              <a:latin typeface="Segoe UI"/>
              <a:cs typeface="Segoe UI"/>
            </a:endParaRPr>
          </a:p>
          <a:p>
            <a:pPr marL="812800" marR="480695">
              <a:lnSpc>
                <a:spcPct val="116500"/>
              </a:lnSpc>
            </a:pP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kế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 ứng</a:t>
            </a:r>
            <a:r>
              <a:rPr dirty="0" sz="2000" spc="-2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dụng,</a:t>
            </a:r>
            <a:r>
              <a:rPr dirty="0" sz="2000" spc="-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phần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mềm,</a:t>
            </a:r>
            <a:r>
              <a:rPr dirty="0" sz="2000" spc="-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phần</a:t>
            </a:r>
            <a:r>
              <a:rPr dirty="0" sz="2000" spc="-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cứng, </a:t>
            </a:r>
            <a:r>
              <a:rPr dirty="0" sz="2000" spc="-53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cách</a:t>
            </a:r>
            <a:r>
              <a:rPr dirty="0" sz="2000" spc="-1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thức</a:t>
            </a:r>
            <a:r>
              <a:rPr dirty="0" sz="2000" spc="-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triển</a:t>
            </a:r>
            <a:r>
              <a:rPr dirty="0" sz="2000" spc="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khai,</a:t>
            </a:r>
            <a:r>
              <a:rPr dirty="0" sz="2000" spc="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vận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hành.</a:t>
            </a:r>
            <a:endParaRPr sz="2000">
              <a:latin typeface="Segoe UI"/>
              <a:cs typeface="Segoe UI"/>
            </a:endParaRPr>
          </a:p>
          <a:p>
            <a:pPr lvl="1" marL="812800" indent="-343535">
              <a:lnSpc>
                <a:spcPct val="100000"/>
              </a:lnSpc>
              <a:spcBef>
                <a:spcPts val="409"/>
              </a:spcBef>
              <a:buClr>
                <a:srgbClr val="2B85AD"/>
              </a:buClr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Độ</a:t>
            </a:r>
            <a:r>
              <a:rPr dirty="0" sz="2000" spc="-1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trễ nhỏ,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đem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lại</a:t>
            </a:r>
            <a:r>
              <a:rPr dirty="0" sz="2000" spc="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trải</a:t>
            </a:r>
            <a:r>
              <a:rPr dirty="0" sz="2000" spc="-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nghiệm</a:t>
            </a:r>
            <a:r>
              <a:rPr dirty="0" sz="2000" spc="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khách</a:t>
            </a:r>
            <a:endParaRPr sz="2000">
              <a:latin typeface="Segoe UI"/>
              <a:cs typeface="Segoe UI"/>
            </a:endParaRPr>
          </a:p>
          <a:p>
            <a:pPr marL="812800">
              <a:lnSpc>
                <a:spcPct val="100000"/>
              </a:lnSpc>
              <a:spcBef>
                <a:spcPts val="395"/>
              </a:spcBef>
            </a:pP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hàng</a:t>
            </a:r>
            <a:r>
              <a:rPr dirty="0" sz="2000" spc="-5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tốt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Segoe UI"/>
              <a:cs typeface="Segoe UI"/>
            </a:endParaRPr>
          </a:p>
          <a:p>
            <a:pPr marL="355600" marR="181610" indent="-343535">
              <a:lnSpc>
                <a:spcPct val="1059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Micro-batching: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Chia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liệu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thành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lô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nhỏ,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theo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khoảng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thời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gian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và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xử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lý</a:t>
            </a:r>
            <a:endParaRPr sz="2200">
              <a:latin typeface="Segoe UI Semibold"/>
              <a:cs typeface="Segoe UI Semibold"/>
            </a:endParaRPr>
          </a:p>
          <a:p>
            <a:pPr marL="812800" indent="-343535">
              <a:lnSpc>
                <a:spcPct val="100000"/>
              </a:lnSpc>
              <a:spcBef>
                <a:spcPts val="359"/>
              </a:spcBef>
              <a:buClr>
                <a:srgbClr val="2B85AD"/>
              </a:buClr>
              <a:buFont typeface="Wingdings"/>
              <a:buChar char=""/>
              <a:tabLst>
                <a:tab pos="812800" algn="l"/>
                <a:tab pos="813435" algn="l"/>
              </a:tabLst>
            </a:pP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Thiết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 kế</a:t>
            </a:r>
            <a:r>
              <a:rPr dirty="0" sz="2000" spc="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20">
                <a:solidFill>
                  <a:srgbClr val="373737"/>
                </a:solidFill>
                <a:latin typeface="Segoe UI"/>
                <a:cs typeface="Segoe UI"/>
              </a:rPr>
              <a:t>và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triển</a:t>
            </a:r>
            <a:r>
              <a:rPr dirty="0" sz="2000" spc="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khai dễ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dàng</a:t>
            </a:r>
            <a:r>
              <a:rPr dirty="0" sz="2000" spc="-1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hơn so</a:t>
            </a:r>
            <a:r>
              <a:rPr dirty="0" sz="2000" spc="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vớ</a:t>
            </a:r>
            <a:endParaRPr sz="2000">
              <a:latin typeface="Segoe UI"/>
              <a:cs typeface="Segoe UI"/>
            </a:endParaRPr>
          </a:p>
          <a:p>
            <a:pPr marL="812800">
              <a:lnSpc>
                <a:spcPct val="100000"/>
              </a:lnSpc>
              <a:spcBef>
                <a:spcPts val="409"/>
              </a:spcBef>
            </a:pP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mô</a:t>
            </a:r>
            <a:r>
              <a:rPr dirty="0" sz="2000" spc="-3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hình</a:t>
            </a:r>
            <a:r>
              <a:rPr dirty="0" sz="2000" spc="-1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trên.</a:t>
            </a:r>
            <a:endParaRPr sz="2000">
              <a:latin typeface="Segoe UI"/>
              <a:cs typeface="Segoe UI"/>
            </a:endParaRPr>
          </a:p>
          <a:p>
            <a:pPr marL="812800" indent="-343535">
              <a:lnSpc>
                <a:spcPct val="100000"/>
              </a:lnSpc>
              <a:spcBef>
                <a:spcPts val="395"/>
              </a:spcBef>
              <a:buClr>
                <a:srgbClr val="2B85AD"/>
              </a:buClr>
              <a:buFont typeface="Wingdings"/>
              <a:buChar char=""/>
              <a:tabLst>
                <a:tab pos="812800" algn="l"/>
                <a:tab pos="813435" algn="l"/>
              </a:tabLst>
            </a:pP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Khâu</a:t>
            </a:r>
            <a:r>
              <a:rPr dirty="0" sz="2000" spc="-1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xử</a:t>
            </a:r>
            <a:r>
              <a:rPr dirty="0" sz="2000" spc="-30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lý</a:t>
            </a:r>
            <a:r>
              <a:rPr dirty="0" sz="2000" spc="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vẫn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 có</a:t>
            </a:r>
            <a:r>
              <a:rPr dirty="0" sz="2000" spc="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độ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 trễ</a:t>
            </a:r>
            <a:r>
              <a:rPr dirty="0" sz="2000" spc="-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nhất</a:t>
            </a:r>
            <a:r>
              <a:rPr dirty="0" sz="2000" spc="-15">
                <a:solidFill>
                  <a:srgbClr val="373737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373737"/>
                </a:solidFill>
                <a:latin typeface="Segoe UI"/>
                <a:cs typeface="Segoe UI"/>
              </a:rPr>
              <a:t>định.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6607" y="1079771"/>
            <a:ext cx="3904423" cy="18361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SimpleSmart</dc:creator>
  <dc:title>PowerPoint Presentation</dc:title>
  <dcterms:created xsi:type="dcterms:W3CDTF">2021-11-15T13:27:02Z</dcterms:created>
  <dcterms:modified xsi:type="dcterms:W3CDTF">2021-11-15T13:27:02Z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2020-11-20T00:00:00Z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2021-11-15T00:00:00Z</vt:filetime>
  </property>
</Properties>
</file>